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332" y="-38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824212" y="2848408"/>
            <a:ext cx="26695161" cy="2554505"/>
          </a:xfrm>
          <a:prstGeom prst="rect">
            <a:avLst/>
          </a:prstGeom>
          <a:noFill/>
          <a:ln>
            <a:noFill/>
          </a:ln>
        </p:spPr>
        <p:txBody>
          <a:bodyPr spcFirstLastPara="1" wrap="square" lIns="91425" tIns="45700" rIns="91425" bIns="45700" anchor="t" anchorCtr="0">
            <a:spAutoFit/>
          </a:bodyPr>
          <a:lstStyle/>
          <a:p>
            <a:pPr lvl="0" algn="ctr"/>
            <a:r>
              <a:rPr lang="en-GB" sz="8000" b="1" dirty="0" smtClean="0">
                <a:solidFill>
                  <a:schemeClr val="lt1"/>
                </a:solidFill>
              </a:rPr>
              <a:t>From </a:t>
            </a:r>
            <a:r>
              <a:rPr lang="en-GB" sz="8000" b="1" dirty="0">
                <a:solidFill>
                  <a:schemeClr val="lt1"/>
                </a:solidFill>
              </a:rPr>
              <a:t>Borders to Communities: Tracking the spread and effect of the </a:t>
            </a:r>
            <a:r>
              <a:rPr lang="en-GB" sz="8000" b="1" dirty="0" err="1" smtClean="0">
                <a:solidFill>
                  <a:schemeClr val="lt1"/>
                </a:solidFill>
              </a:rPr>
              <a:t>Mpox</a:t>
            </a:r>
            <a:r>
              <a:rPr lang="en-GB" sz="8000" b="1" dirty="0" smtClean="0">
                <a:solidFill>
                  <a:schemeClr val="lt1"/>
                </a:solidFill>
              </a:rPr>
              <a:t> </a:t>
            </a:r>
            <a:r>
              <a:rPr lang="en-GB" sz="8000" b="1" dirty="0">
                <a:solidFill>
                  <a:schemeClr val="lt1"/>
                </a:solidFill>
              </a:rPr>
              <a:t>outbreak in Kenya, 2024–2025</a:t>
            </a:r>
            <a:endParaRPr sz="8000" b="1" i="0" u="none" strike="noStrike" cap="none" dirty="0">
              <a:solidFill>
                <a:schemeClr val="dk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err="1" smtClean="0">
                <a:solidFill>
                  <a:schemeClr val="lt1"/>
                </a:solidFill>
              </a:rPr>
              <a:t>Dr.</a:t>
            </a:r>
            <a:r>
              <a:rPr lang="en-GB" sz="3600" b="1" dirty="0" smtClean="0">
                <a:solidFill>
                  <a:schemeClr val="lt1"/>
                </a:solidFill>
              </a:rPr>
              <a:t> Raphael </a:t>
            </a:r>
            <a:r>
              <a:rPr lang="en-GB" sz="3600" b="1" dirty="0" err="1" smtClean="0">
                <a:solidFill>
                  <a:schemeClr val="lt1"/>
                </a:solidFill>
              </a:rPr>
              <a:t>Chimweli</a:t>
            </a:r>
            <a:r>
              <a:rPr lang="en-GB" sz="3600" b="1" dirty="0" smtClean="0">
                <a:solidFill>
                  <a:schemeClr val="lt1"/>
                </a:solidFill>
              </a:rPr>
              <a:t> </a:t>
            </a:r>
            <a:r>
              <a:rPr lang="en-GB" sz="3600" b="1" dirty="0" err="1" smtClean="0">
                <a:solidFill>
                  <a:schemeClr val="lt1"/>
                </a:solidFill>
              </a:rPr>
              <a:t>Nyawa</a:t>
            </a:r>
            <a:r>
              <a:rPr lang="en-GB" sz="3600" b="1" dirty="0" smtClean="0">
                <a:solidFill>
                  <a:schemeClr val="lt1"/>
                </a:solidFill>
              </a:rPr>
              <a:t>. Email: raphael.nyawa@yahoo.com</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26160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dirty="0">
                <a:solidFill>
                  <a:schemeClr val="dk1"/>
                </a:solidFill>
                <a:latin typeface="Calibri"/>
                <a:ea typeface="Calibri"/>
                <a:cs typeface="Calibri"/>
                <a:sym typeface="Calibri"/>
              </a:rPr>
              <a:t> </a:t>
            </a:r>
            <a:r>
              <a:rPr lang="en-GB" sz="5000" b="1" i="1" dirty="0" smtClean="0">
                <a:solidFill>
                  <a:schemeClr val="dk1"/>
                </a:solidFill>
                <a:latin typeface="Calibri"/>
                <a:ea typeface="Calibri"/>
                <a:cs typeface="Calibri"/>
                <a:sym typeface="Calibri"/>
              </a:rPr>
              <a:t>Raphael C. </a:t>
            </a:r>
            <a:r>
              <a:rPr lang="en-GB" sz="5000" b="1" i="1" dirty="0" smtClean="0">
                <a:solidFill>
                  <a:schemeClr val="dk1"/>
                </a:solidFill>
                <a:latin typeface="Calibri"/>
                <a:ea typeface="Calibri"/>
                <a:cs typeface="Calibri"/>
                <a:sym typeface="Calibri"/>
              </a:rPr>
              <a:t>Nyawa</a:t>
            </a:r>
            <a:r>
              <a:rPr lang="en-GB" sz="4800" baseline="30000" dirty="0" smtClean="0">
                <a:solidFill>
                  <a:srgbClr val="000000"/>
                </a:solidFill>
                <a:latin typeface="Calibri"/>
                <a:ea typeface="Calibri"/>
                <a:cs typeface="Calibri"/>
                <a:sym typeface="Calibri"/>
              </a:rPr>
              <a:t>1,2  </a:t>
            </a:r>
            <a:r>
              <a:rPr lang="en-GB" sz="5000" b="1" i="1" dirty="0">
                <a:solidFill>
                  <a:schemeClr val="dk1"/>
                </a:solidFill>
                <a:latin typeface="Calibri"/>
                <a:ea typeface="Calibri"/>
                <a:cs typeface="Calibri"/>
                <a:sym typeface="Calibri"/>
              </a:rPr>
              <a:t>, </a:t>
            </a:r>
            <a:r>
              <a:rPr lang="en-GB" sz="5000" b="1" i="1" dirty="0" smtClean="0">
                <a:solidFill>
                  <a:schemeClr val="dk1"/>
                </a:solidFill>
                <a:latin typeface="Calibri"/>
                <a:ea typeface="Calibri"/>
                <a:cs typeface="Calibri"/>
                <a:sym typeface="Calibri"/>
              </a:rPr>
              <a:t>M. Njiru</a:t>
            </a:r>
            <a:r>
              <a:rPr lang="en-GB" sz="4800" baseline="30000" dirty="0" smtClean="0">
                <a:solidFill>
                  <a:srgbClr val="000000"/>
                </a:solidFill>
                <a:latin typeface="Calibri"/>
                <a:ea typeface="Calibri"/>
                <a:cs typeface="Calibri"/>
                <a:sym typeface="Calibri"/>
              </a:rPr>
              <a:t>1,2</a:t>
            </a:r>
            <a:r>
              <a:rPr lang="en-GB" sz="5000" b="1" i="1" dirty="0" smtClean="0">
                <a:solidFill>
                  <a:schemeClr val="dk1"/>
                </a:solidFill>
                <a:latin typeface="Calibri"/>
                <a:ea typeface="Calibri"/>
                <a:cs typeface="Calibri"/>
                <a:sym typeface="Calibri"/>
              </a:rPr>
              <a:t> B. Waweru</a:t>
            </a:r>
            <a:r>
              <a:rPr lang="en-GB" sz="4800" baseline="30000" dirty="0" smtClean="0">
                <a:solidFill>
                  <a:srgbClr val="000000"/>
                </a:solidFill>
                <a:latin typeface="Calibri"/>
                <a:ea typeface="Calibri"/>
                <a:cs typeface="Calibri"/>
                <a:sym typeface="Calibri"/>
              </a:rPr>
              <a:t>1,4</a:t>
            </a:r>
            <a:r>
              <a:rPr lang="en-GB" sz="5000" b="1" i="1" dirty="0" smtClean="0">
                <a:solidFill>
                  <a:schemeClr val="dk1"/>
                </a:solidFill>
                <a:latin typeface="Calibri"/>
                <a:ea typeface="Calibri"/>
                <a:cs typeface="Calibri"/>
                <a:sym typeface="Calibri"/>
              </a:rPr>
              <a:t>, A. Mwatondo</a:t>
            </a:r>
            <a:r>
              <a:rPr lang="en-GB" sz="5000" baseline="30000" dirty="0" smtClean="0">
                <a:solidFill>
                  <a:schemeClr val="dk1"/>
                </a:solidFill>
                <a:latin typeface="Calibri"/>
                <a:ea typeface="Calibri"/>
                <a:cs typeface="Calibri"/>
                <a:sym typeface="Calibri"/>
              </a:rPr>
              <a:t>1,3</a:t>
            </a:r>
            <a:r>
              <a:rPr lang="en-GB" sz="5000" b="1" i="1" dirty="0" smtClean="0">
                <a:solidFill>
                  <a:schemeClr val="dk1"/>
                </a:solidFill>
                <a:latin typeface="Calibri"/>
                <a:ea typeface="Calibri"/>
                <a:cs typeface="Calibri"/>
                <a:sym typeface="Calibri"/>
              </a:rPr>
              <a:t>, J. Gituku</a:t>
            </a:r>
            <a:r>
              <a:rPr lang="en-GB" sz="5000" baseline="30000" dirty="0" smtClean="0">
                <a:solidFill>
                  <a:schemeClr val="dk1"/>
                </a:solidFill>
                <a:latin typeface="Calibri"/>
                <a:ea typeface="Calibri"/>
                <a:cs typeface="Calibri"/>
                <a:sym typeface="Calibri"/>
              </a:rPr>
              <a:t>1,3</a:t>
            </a:r>
            <a:r>
              <a:rPr lang="en-GB" sz="5000" b="1" i="1" dirty="0" smtClean="0">
                <a:solidFill>
                  <a:schemeClr val="dk1"/>
                </a:solidFill>
                <a:latin typeface="Calibri"/>
                <a:ea typeface="Calibri"/>
                <a:cs typeface="Calibri"/>
                <a:sym typeface="Calibri"/>
              </a:rPr>
              <a:t>, H. Gatakaa</a:t>
            </a:r>
            <a:r>
              <a:rPr lang="en-GB" sz="5000" baseline="30000" dirty="0" smtClean="0">
                <a:solidFill>
                  <a:schemeClr val="dk1"/>
                </a:solidFill>
                <a:latin typeface="Calibri"/>
                <a:ea typeface="Calibri"/>
                <a:cs typeface="Calibri"/>
                <a:sym typeface="Calibri"/>
              </a:rPr>
              <a:t>1,4</a:t>
            </a:r>
            <a:r>
              <a:rPr lang="en-GB" sz="5000" b="1" i="1" dirty="0" smtClean="0">
                <a:solidFill>
                  <a:schemeClr val="dk1"/>
                </a:solidFill>
                <a:latin typeface="Calibri"/>
                <a:ea typeface="Calibri"/>
                <a:cs typeface="Calibri"/>
                <a:sym typeface="Calibri"/>
              </a:rPr>
              <a:t>, K. Ogello</a:t>
            </a:r>
            <a:r>
              <a:rPr lang="en-GB" sz="5000" baseline="30000" dirty="0" smtClean="0">
                <a:solidFill>
                  <a:schemeClr val="dk1"/>
                </a:solidFill>
                <a:latin typeface="Calibri"/>
                <a:ea typeface="Calibri"/>
                <a:cs typeface="Calibri"/>
                <a:sym typeface="Calibri"/>
              </a:rPr>
              <a:t>1,2</a:t>
            </a:r>
            <a:r>
              <a:rPr lang="en-GB" sz="5000" b="1" i="1" dirty="0" smtClean="0">
                <a:solidFill>
                  <a:schemeClr val="dk1"/>
                </a:solidFill>
                <a:latin typeface="Calibri"/>
                <a:ea typeface="Calibri"/>
                <a:cs typeface="Calibri"/>
                <a:sym typeface="Calibri"/>
              </a:rPr>
              <a:t>, C. Cheptoo</a:t>
            </a:r>
            <a:r>
              <a:rPr lang="en-GB" sz="5000" baseline="30000" dirty="0" smtClean="0">
                <a:solidFill>
                  <a:schemeClr val="dk1"/>
                </a:solidFill>
                <a:latin typeface="Calibri"/>
                <a:ea typeface="Calibri"/>
                <a:cs typeface="Calibri"/>
                <a:sym typeface="Calibri"/>
              </a:rPr>
              <a:t>1,2</a:t>
            </a:r>
            <a:r>
              <a:rPr lang="en-GB" sz="5000" b="1" i="1" dirty="0" smtClean="0">
                <a:solidFill>
                  <a:schemeClr val="dk1"/>
                </a:solidFill>
                <a:latin typeface="Calibri"/>
                <a:ea typeface="Calibri"/>
                <a:cs typeface="Calibri"/>
                <a:sym typeface="Calibri"/>
              </a:rPr>
              <a:t>, I. Umuro</a:t>
            </a:r>
            <a:r>
              <a:rPr lang="en-GB" sz="5000" baseline="30000" dirty="0" smtClean="0">
                <a:solidFill>
                  <a:schemeClr val="dk1"/>
                </a:solidFill>
                <a:latin typeface="Calibri"/>
                <a:ea typeface="Calibri"/>
                <a:cs typeface="Calibri"/>
                <a:sym typeface="Calibri"/>
              </a:rPr>
              <a:t>1,2</a:t>
            </a:r>
            <a:r>
              <a:rPr lang="en-GB" sz="5000" b="1" i="1" dirty="0" smtClean="0">
                <a:solidFill>
                  <a:schemeClr val="dk1"/>
                </a:solidFill>
                <a:latin typeface="Calibri"/>
                <a:ea typeface="Calibri"/>
                <a:cs typeface="Calibri"/>
                <a:sym typeface="Calibri"/>
              </a:rPr>
              <a:t>, M. Njuguna</a:t>
            </a:r>
            <a:r>
              <a:rPr lang="en-GB" sz="5000" baseline="30000" dirty="0" smtClean="0">
                <a:solidFill>
                  <a:schemeClr val="dk1"/>
                </a:solidFill>
                <a:latin typeface="Calibri"/>
                <a:ea typeface="Calibri"/>
                <a:cs typeface="Calibri"/>
                <a:sym typeface="Calibri"/>
              </a:rPr>
              <a:t>1,2</a:t>
            </a:r>
            <a:r>
              <a:rPr lang="en-GB" sz="5000" b="1" i="1" dirty="0" smtClean="0">
                <a:solidFill>
                  <a:schemeClr val="dk1"/>
                </a:solidFill>
                <a:latin typeface="Calibri"/>
                <a:ea typeface="Calibri"/>
                <a:cs typeface="Calibri"/>
                <a:sym typeface="Calibri"/>
              </a:rPr>
              <a:t>, W. Komu</a:t>
            </a:r>
            <a:r>
              <a:rPr lang="en-GB" sz="5000" baseline="30000" dirty="0" smtClean="0">
                <a:solidFill>
                  <a:schemeClr val="dk1"/>
                </a:solidFill>
                <a:latin typeface="Calibri"/>
                <a:ea typeface="Calibri"/>
                <a:cs typeface="Calibri"/>
                <a:sym typeface="Calibri"/>
              </a:rPr>
              <a:t>4</a:t>
            </a:r>
            <a:r>
              <a:rPr lang="en-GB" sz="5000" b="1" i="1" dirty="0" smtClean="0">
                <a:solidFill>
                  <a:schemeClr val="dk1"/>
                </a:solidFill>
                <a:latin typeface="Calibri"/>
                <a:ea typeface="Calibri"/>
                <a:cs typeface="Calibri"/>
                <a:sym typeface="Calibri"/>
              </a:rPr>
              <a:t>, and M. Owiny</a:t>
            </a:r>
            <a:r>
              <a:rPr lang="en-GB" sz="4800" baseline="30000" dirty="0" smtClean="0">
                <a:solidFill>
                  <a:srgbClr val="000000"/>
                </a:solidFill>
                <a:latin typeface="Calibri"/>
                <a:ea typeface="Calibri"/>
                <a:cs typeface="Calibri"/>
                <a:sym typeface="Calibri"/>
              </a:rPr>
              <a:t>1,3</a:t>
            </a:r>
            <a:r>
              <a:rPr lang="en-GB" sz="5000" b="1" i="1" dirty="0" smtClean="0">
                <a:solidFill>
                  <a:schemeClr val="dk1"/>
                </a:solidFill>
                <a:latin typeface="Calibri"/>
                <a:ea typeface="Calibri"/>
                <a:cs typeface="Calibri"/>
                <a:sym typeface="Calibri"/>
              </a:rPr>
              <a:t> </a:t>
            </a:r>
            <a:endParaRPr dirty="0"/>
          </a:p>
          <a:p>
            <a:pPr lvl="0" algn="ctr"/>
            <a:r>
              <a:rPr lang="en-GB" sz="3200" dirty="0">
                <a:solidFill>
                  <a:srgbClr val="000000"/>
                </a:solidFill>
                <a:latin typeface="Arial"/>
                <a:ea typeface="Arial"/>
                <a:cs typeface="Arial"/>
                <a:sym typeface="Arial"/>
              </a:rPr>
              <a:t>1: </a:t>
            </a:r>
            <a:r>
              <a:rPr lang="en-GB" sz="3200" dirty="0" smtClean="0"/>
              <a:t>Field Epidemiology and Laboratory </a:t>
            </a:r>
            <a:r>
              <a:rPr lang="en-GB" sz="3200" dirty="0"/>
              <a:t>T</a:t>
            </a:r>
            <a:r>
              <a:rPr lang="en-GB" sz="3200" dirty="0" smtClean="0"/>
              <a:t>raining </a:t>
            </a:r>
            <a:r>
              <a:rPr lang="en-GB" sz="3200" dirty="0"/>
              <a:t>P</a:t>
            </a:r>
            <a:r>
              <a:rPr lang="en-GB" sz="3200" dirty="0" smtClean="0"/>
              <a:t>rogram (FELTP), Kenya</a:t>
            </a:r>
            <a:r>
              <a:rPr lang="en-GB" sz="3200" dirty="0" smtClean="0">
                <a:solidFill>
                  <a:srgbClr val="000000"/>
                </a:solidFill>
                <a:latin typeface="Arial"/>
                <a:ea typeface="Arial"/>
                <a:cs typeface="Arial"/>
                <a:sym typeface="Arial"/>
              </a:rPr>
              <a:t>. </a:t>
            </a:r>
            <a:r>
              <a:rPr lang="en-GB" sz="3200" dirty="0">
                <a:solidFill>
                  <a:srgbClr val="000000"/>
                </a:solidFill>
                <a:latin typeface="Arial"/>
                <a:ea typeface="Arial"/>
                <a:cs typeface="Arial"/>
                <a:sym typeface="Arial"/>
              </a:rPr>
              <a:t>2</a:t>
            </a:r>
            <a:r>
              <a:rPr lang="en-GB" sz="3200" dirty="0" smtClean="0">
                <a:solidFill>
                  <a:srgbClr val="000000"/>
                </a:solidFill>
                <a:latin typeface="Arial"/>
                <a:ea typeface="Arial"/>
                <a:cs typeface="Arial"/>
                <a:sym typeface="Arial"/>
              </a:rPr>
              <a:t>: School </a:t>
            </a:r>
            <a:r>
              <a:rPr lang="en-GB" sz="3200" dirty="0">
                <a:solidFill>
                  <a:srgbClr val="000000"/>
                </a:solidFill>
                <a:latin typeface="Arial"/>
                <a:ea typeface="Arial"/>
                <a:cs typeface="Arial"/>
                <a:sym typeface="Arial"/>
              </a:rPr>
              <a:t>of Public </a:t>
            </a:r>
            <a:r>
              <a:rPr lang="en-GB" sz="3200" dirty="0" smtClean="0">
                <a:solidFill>
                  <a:srgbClr val="000000"/>
                </a:solidFill>
                <a:latin typeface="Arial"/>
                <a:ea typeface="Arial"/>
                <a:cs typeface="Arial"/>
                <a:sym typeface="Arial"/>
              </a:rPr>
              <a:t>Health and Medical Statistics, </a:t>
            </a:r>
            <a:r>
              <a:rPr lang="en-GB" sz="3200" dirty="0" err="1" smtClean="0">
                <a:solidFill>
                  <a:srgbClr val="000000"/>
                </a:solidFill>
                <a:latin typeface="Arial"/>
                <a:ea typeface="Arial"/>
                <a:cs typeface="Arial"/>
                <a:sym typeface="Arial"/>
              </a:rPr>
              <a:t>Moi</a:t>
            </a:r>
            <a:r>
              <a:rPr lang="en-GB" sz="3200" dirty="0" smtClean="0">
                <a:solidFill>
                  <a:srgbClr val="000000"/>
                </a:solidFill>
                <a:latin typeface="Arial"/>
                <a:ea typeface="Arial"/>
                <a:cs typeface="Arial"/>
                <a:sym typeface="Arial"/>
              </a:rPr>
              <a:t> University, </a:t>
            </a:r>
            <a:r>
              <a:rPr lang="en-GB" sz="3200" dirty="0">
                <a:solidFill>
                  <a:srgbClr val="000000"/>
                </a:solidFill>
                <a:latin typeface="Arial"/>
                <a:ea typeface="Arial"/>
                <a:cs typeface="Arial"/>
                <a:sym typeface="Arial"/>
              </a:rPr>
              <a:t>Kenya 3: </a:t>
            </a:r>
            <a:r>
              <a:rPr lang="en-GB" sz="3200" dirty="0" smtClean="0">
                <a:solidFill>
                  <a:srgbClr val="000000"/>
                </a:solidFill>
                <a:latin typeface="Arial"/>
                <a:ea typeface="Arial"/>
                <a:cs typeface="Arial"/>
                <a:sym typeface="Arial"/>
              </a:rPr>
              <a:t>A</a:t>
            </a:r>
            <a:r>
              <a:rPr lang="en-GB" sz="3200" dirty="0" smtClean="0"/>
              <a:t>frican </a:t>
            </a:r>
            <a:r>
              <a:rPr lang="en-GB" sz="3200" dirty="0"/>
              <a:t>Fiend Epidemiology Network, </a:t>
            </a:r>
            <a:r>
              <a:rPr lang="en-GB" sz="3200" dirty="0">
                <a:solidFill>
                  <a:srgbClr val="000000"/>
                </a:solidFill>
                <a:latin typeface="Arial"/>
                <a:ea typeface="Arial"/>
                <a:cs typeface="Arial"/>
                <a:sym typeface="Arial"/>
              </a:rPr>
              <a:t>4: </a:t>
            </a:r>
            <a:r>
              <a:rPr lang="en-GB" sz="3200" dirty="0"/>
              <a:t>Ministry of Health, </a:t>
            </a:r>
            <a:r>
              <a:rPr lang="en-GB" sz="3200" dirty="0" smtClean="0"/>
              <a:t>Kenya</a:t>
            </a:r>
            <a:endParaRPr dirty="0"/>
          </a:p>
        </p:txBody>
      </p:sp>
      <p:sp>
        <p:nvSpPr>
          <p:cNvPr id="96" name="Google Shape;96;p1"/>
          <p:cNvSpPr/>
          <p:nvPr/>
        </p:nvSpPr>
        <p:spPr>
          <a:xfrm>
            <a:off x="356907" y="8781300"/>
            <a:ext cx="29421163" cy="20005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endParaRPr dirty="0"/>
          </a:p>
          <a:p>
            <a:pPr lvl="0" algn="just"/>
            <a:r>
              <a:rPr lang="en-GB" sz="3800" dirty="0" smtClean="0"/>
              <a:t>Kenya </a:t>
            </a:r>
            <a:r>
              <a:rPr lang="en-GB" sz="3800" dirty="0"/>
              <a:t>recorded an index </a:t>
            </a:r>
            <a:r>
              <a:rPr lang="en-GB" sz="3800" dirty="0" err="1"/>
              <a:t>mpox</a:t>
            </a:r>
            <a:r>
              <a:rPr lang="en-GB" sz="3800" dirty="0"/>
              <a:t> case on July 31, 2024; in a border-town—</a:t>
            </a:r>
            <a:r>
              <a:rPr lang="en-GB" sz="3800" dirty="0" err="1"/>
              <a:t>Taita-Taveta</a:t>
            </a:r>
            <a:r>
              <a:rPr lang="en-GB" sz="3800" dirty="0"/>
              <a:t>. Subsequently, transmission spread to other counties, </a:t>
            </a:r>
            <a:r>
              <a:rPr lang="en-GB" sz="3800" dirty="0" smtClean="0"/>
              <a:t>taking a </a:t>
            </a:r>
            <a:r>
              <a:rPr lang="en-GB" sz="3800" dirty="0"/>
              <a:t>community </a:t>
            </a:r>
            <a:r>
              <a:rPr lang="en-GB" sz="3800" dirty="0" smtClean="0"/>
              <a:t>dimension. </a:t>
            </a:r>
            <a:r>
              <a:rPr lang="en-GB" sz="3800" dirty="0"/>
              <a:t>The investigation described twelve months of </a:t>
            </a:r>
            <a:r>
              <a:rPr lang="en-GB" sz="3800" dirty="0" err="1"/>
              <a:t>mpox</a:t>
            </a:r>
            <a:r>
              <a:rPr lang="en-GB" sz="3800" dirty="0"/>
              <a:t> outbreak to guide strategic interventions.     </a:t>
            </a:r>
            <a:endParaRPr dirty="0"/>
          </a:p>
        </p:txBody>
      </p:sp>
      <p:sp>
        <p:nvSpPr>
          <p:cNvPr id="97" name="Google Shape;97;p1"/>
          <p:cNvSpPr/>
          <p:nvPr/>
        </p:nvSpPr>
        <p:spPr>
          <a:xfrm>
            <a:off x="200025" y="10914922"/>
            <a:ext cx="29457334" cy="830956"/>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OBJECTIVE: </a:t>
            </a:r>
            <a:r>
              <a:rPr lang="en-GB" sz="3600" dirty="0" smtClean="0"/>
              <a:t>To </a:t>
            </a:r>
            <a:r>
              <a:rPr lang="en-GB" sz="3600" dirty="0"/>
              <a:t>determine the drivers and practices supporting spread of </a:t>
            </a:r>
            <a:r>
              <a:rPr lang="en-GB" sz="3600" dirty="0" err="1"/>
              <a:t>Mpox</a:t>
            </a:r>
            <a:r>
              <a:rPr lang="en-GB" sz="3600" dirty="0"/>
              <a:t> in Kenya between July 2024 to July 2025.</a:t>
            </a:r>
            <a:r>
              <a:rPr lang="en-GB" sz="1800" dirty="0" smtClean="0">
                <a:solidFill>
                  <a:schemeClr val="dk1"/>
                </a:solidFill>
                <a:latin typeface="Calibri"/>
                <a:ea typeface="Calibri"/>
                <a:cs typeface="Calibri"/>
                <a:sym typeface="Calibri"/>
              </a:rPr>
              <a:t>. </a:t>
            </a:r>
            <a:endParaRPr sz="3200" dirty="0">
              <a:solidFill>
                <a:srgbClr val="000000"/>
              </a:solidFill>
              <a:latin typeface="Arial"/>
              <a:ea typeface="Arial"/>
              <a:cs typeface="Arial"/>
              <a:sym typeface="Arial"/>
            </a:endParaRPr>
          </a:p>
        </p:txBody>
      </p:sp>
      <p:sp>
        <p:nvSpPr>
          <p:cNvPr id="98" name="Google Shape;98;p1"/>
          <p:cNvSpPr/>
          <p:nvPr/>
        </p:nvSpPr>
        <p:spPr>
          <a:xfrm>
            <a:off x="187325" y="14441881"/>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smtClean="0">
                <a:solidFill>
                  <a:srgbClr val="36449C"/>
                </a:solidFill>
                <a:latin typeface="Arial"/>
                <a:ea typeface="Arial"/>
                <a:cs typeface="Arial"/>
                <a:sym typeface="Arial"/>
              </a:rPr>
              <a:t>:</a:t>
            </a:r>
            <a:r>
              <a:rPr lang="en-GB" sz="4800" b="1" dirty="0" smtClean="0">
                <a:solidFill>
                  <a:schemeClr val="dk1"/>
                </a:solidFill>
                <a:latin typeface="Calibri"/>
                <a:ea typeface="Calibri"/>
                <a:cs typeface="Calibri"/>
                <a:sym typeface="Calibri"/>
              </a:rPr>
              <a:t> </a:t>
            </a:r>
            <a:r>
              <a:rPr lang="en-GB" sz="4800" b="1" dirty="0">
                <a:solidFill>
                  <a:schemeClr val="dk1"/>
                </a:solidFill>
                <a:latin typeface="Calibri"/>
                <a:ea typeface="Calibri"/>
                <a:cs typeface="Calibri"/>
                <a:sym typeface="Calibri"/>
              </a:rPr>
              <a:t>Kenya</a:t>
            </a:r>
            <a:endParaRPr dirty="0"/>
          </a:p>
        </p:txBody>
      </p:sp>
      <p:sp>
        <p:nvSpPr>
          <p:cNvPr id="99" name="Google Shape;99;p1"/>
          <p:cNvSpPr/>
          <p:nvPr/>
        </p:nvSpPr>
        <p:spPr>
          <a:xfrm>
            <a:off x="8347116" y="14412221"/>
            <a:ext cx="21313094" cy="1046400"/>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A58E7"/>
                </a:solidFill>
                <a:latin typeface="Arial"/>
                <a:ea typeface="Arial"/>
                <a:cs typeface="Arial"/>
                <a:sym typeface="Arial"/>
              </a:rPr>
              <a:t>                 </a:t>
            </a:r>
            <a:r>
              <a:rPr lang="en-GB" sz="4800" b="1" dirty="0">
                <a:solidFill>
                  <a:srgbClr val="36449C"/>
                </a:solidFill>
                <a:latin typeface="Arial"/>
                <a:ea typeface="Arial"/>
                <a:cs typeface="Arial"/>
                <a:sym typeface="Arial"/>
              </a:rPr>
              <a:t>STUDY </a:t>
            </a:r>
            <a:r>
              <a:rPr lang="en-GB" sz="4800" b="1" dirty="0" smtClean="0">
                <a:solidFill>
                  <a:srgbClr val="36449C"/>
                </a:solidFill>
                <a:latin typeface="Arial"/>
                <a:ea typeface="Arial"/>
                <a:cs typeface="Arial"/>
                <a:sym typeface="Arial"/>
              </a:rPr>
              <a:t>DESIGN, SAMPLING</a:t>
            </a:r>
            <a:r>
              <a:rPr lang="en-GB" sz="4800" b="1" dirty="0">
                <a:solidFill>
                  <a:srgbClr val="36449C"/>
                </a:solidFill>
              </a:rPr>
              <a:t> </a:t>
            </a:r>
            <a:r>
              <a:rPr lang="en-GB" sz="4800" b="1" dirty="0" smtClean="0">
                <a:solidFill>
                  <a:srgbClr val="36449C"/>
                </a:solidFill>
              </a:rPr>
              <a:t>AND CASE DEFINITION</a:t>
            </a:r>
            <a:r>
              <a:rPr lang="en-GB" sz="4800" b="1" dirty="0" smtClean="0">
                <a:solidFill>
                  <a:srgbClr val="36449C"/>
                </a:solidFill>
                <a:latin typeface="Arial"/>
                <a:ea typeface="Arial"/>
                <a:cs typeface="Arial"/>
                <a:sym typeface="Arial"/>
              </a:rPr>
              <a:t> </a:t>
            </a:r>
            <a:endParaRPr dirty="0"/>
          </a:p>
          <a:p>
            <a:pPr marL="0" marR="0" lvl="0" indent="0" algn="l" rtl="0">
              <a:spcBef>
                <a:spcPts val="0"/>
              </a:spcBef>
              <a:spcAft>
                <a:spcPts val="0"/>
              </a:spcAft>
              <a:buNone/>
            </a:pPr>
            <a:endParaRPr dirty="0"/>
          </a:p>
        </p:txBody>
      </p:sp>
      <p:sp>
        <p:nvSpPr>
          <p:cNvPr id="101" name="Google Shape;101;p1"/>
          <p:cNvSpPr/>
          <p:nvPr/>
        </p:nvSpPr>
        <p:spPr>
          <a:xfrm>
            <a:off x="282437" y="22727797"/>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a:t>
            </a:r>
            <a:endParaRPr dirty="0"/>
          </a:p>
        </p:txBody>
      </p:sp>
      <p:sp>
        <p:nvSpPr>
          <p:cNvPr id="102" name="Google Shape;102;p1"/>
          <p:cNvSpPr/>
          <p:nvPr/>
        </p:nvSpPr>
        <p:spPr>
          <a:xfrm>
            <a:off x="200025" y="11870879"/>
            <a:ext cx="29457334" cy="249295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METHODOLOGY:</a:t>
            </a:r>
            <a:r>
              <a:rPr lang="en-GB" sz="4800" b="1" dirty="0">
                <a:solidFill>
                  <a:srgbClr val="1F3864"/>
                </a:solidFill>
                <a:latin typeface="Arial"/>
                <a:ea typeface="Arial"/>
                <a:cs typeface="Arial"/>
                <a:sym typeface="Arial"/>
              </a:rPr>
              <a:t> </a:t>
            </a:r>
            <a:endParaRPr dirty="0"/>
          </a:p>
          <a:p>
            <a:pPr lvl="0"/>
            <a:r>
              <a:rPr lang="en-GB" sz="1800" dirty="0" smtClean="0">
                <a:solidFill>
                  <a:schemeClr val="dk1"/>
                </a:solidFill>
                <a:latin typeface="Calibri"/>
                <a:ea typeface="Calibri"/>
                <a:cs typeface="Calibri"/>
                <a:sym typeface="Calibri"/>
              </a:rPr>
              <a:t>.</a:t>
            </a:r>
            <a:r>
              <a:rPr lang="en-GB" sz="3600" dirty="0" smtClean="0"/>
              <a:t>We </a:t>
            </a:r>
            <a:r>
              <a:rPr lang="en-GB" sz="3600" dirty="0"/>
              <a:t>conducted a deep dive analysis on all </a:t>
            </a:r>
            <a:r>
              <a:rPr lang="en-GB" sz="3600" dirty="0" err="1"/>
              <a:t>mpox</a:t>
            </a:r>
            <a:r>
              <a:rPr lang="en-GB" sz="3600" dirty="0"/>
              <a:t> cases in Kenya from July 2024 through July 2025. The data were obtained from the public health emergency operation centres, and national and subnational laboratories. An </a:t>
            </a:r>
            <a:r>
              <a:rPr lang="en-GB" sz="3600" dirty="0" err="1"/>
              <a:t>mpox</a:t>
            </a:r>
            <a:r>
              <a:rPr lang="en-GB" sz="3600" dirty="0"/>
              <a:t> cases were individual with laboratory positive real-time polymerase chain reaction test results. We analysed data through descriptive statistics. </a:t>
            </a:r>
            <a:endParaRPr sz="3700" dirty="0">
              <a:solidFill>
                <a:srgbClr val="000000"/>
              </a:solidFill>
              <a:latin typeface="Arial"/>
              <a:ea typeface="Arial"/>
              <a:cs typeface="Arial"/>
              <a:sym typeface="Arial"/>
            </a:endParaRPr>
          </a:p>
        </p:txBody>
      </p:sp>
      <p:sp>
        <p:nvSpPr>
          <p:cNvPr id="103" name="Google Shape;103;p1"/>
          <p:cNvSpPr/>
          <p:nvPr/>
        </p:nvSpPr>
        <p:spPr>
          <a:xfrm>
            <a:off x="0" y="32155607"/>
            <a:ext cx="15367414" cy="646290"/>
          </a:xfrm>
          <a:prstGeom prst="rect">
            <a:avLst/>
          </a:prstGeom>
          <a:noFill/>
          <a:ln>
            <a:noFill/>
          </a:ln>
        </p:spPr>
        <p:txBody>
          <a:bodyPr spcFirstLastPara="1" wrap="square" lIns="91425" tIns="45700" rIns="91425" bIns="45700" anchor="t" anchorCtr="0">
            <a:spAutoFit/>
          </a:bodyPr>
          <a:lstStyle/>
          <a:p>
            <a:pPr lvl="0"/>
            <a:r>
              <a:rPr lang="en-GB" sz="3600" b="1" dirty="0">
                <a:solidFill>
                  <a:schemeClr val="dk1"/>
                </a:solidFill>
                <a:latin typeface="Arial"/>
                <a:ea typeface="Arial"/>
                <a:cs typeface="Arial"/>
                <a:sym typeface="Arial"/>
              </a:rPr>
              <a:t>Table </a:t>
            </a:r>
            <a:r>
              <a:rPr lang="en-GB" sz="3600" b="1" dirty="0" smtClean="0">
                <a:solidFill>
                  <a:schemeClr val="dk1"/>
                </a:solidFill>
                <a:latin typeface="Arial"/>
                <a:ea typeface="Arial"/>
                <a:cs typeface="Arial"/>
                <a:sym typeface="Arial"/>
              </a:rPr>
              <a:t>1</a:t>
            </a:r>
            <a:r>
              <a:rPr lang="en-GB" sz="3600" dirty="0" smtClean="0">
                <a:solidFill>
                  <a:schemeClr val="dk1"/>
                </a:solidFill>
              </a:rPr>
              <a:t>: Age and occupation characterization </a:t>
            </a:r>
            <a:r>
              <a:rPr lang="en-GB" sz="3600" dirty="0">
                <a:solidFill>
                  <a:schemeClr val="dk1"/>
                </a:solidFill>
              </a:rPr>
              <a:t>of </a:t>
            </a:r>
            <a:r>
              <a:rPr lang="en-GB" sz="3600" dirty="0" err="1" smtClean="0">
                <a:solidFill>
                  <a:schemeClr val="dk1"/>
                </a:solidFill>
              </a:rPr>
              <a:t>Mpox</a:t>
            </a:r>
            <a:r>
              <a:rPr lang="en-GB" sz="3600" dirty="0" smtClean="0">
                <a:solidFill>
                  <a:schemeClr val="dk1"/>
                </a:solidFill>
              </a:rPr>
              <a:t> </a:t>
            </a:r>
            <a:r>
              <a:rPr lang="en-GB" sz="3600" dirty="0">
                <a:solidFill>
                  <a:schemeClr val="dk1"/>
                </a:solidFill>
              </a:rPr>
              <a:t>in Kenya, July 2025</a:t>
            </a:r>
            <a:endParaRPr sz="3600" dirty="0">
              <a:solidFill>
                <a:schemeClr val="dk1"/>
              </a:solidFill>
              <a:latin typeface="Arial"/>
              <a:ea typeface="Arial"/>
              <a:cs typeface="Arial"/>
              <a:sym typeface="Arial"/>
            </a:endParaRPr>
          </a:p>
        </p:txBody>
      </p:sp>
      <p:sp>
        <p:nvSpPr>
          <p:cNvPr id="105" name="Google Shape;105;p1"/>
          <p:cNvSpPr/>
          <p:nvPr/>
        </p:nvSpPr>
        <p:spPr>
          <a:xfrm>
            <a:off x="7069749" y="20738709"/>
            <a:ext cx="22921963" cy="1938952"/>
          </a:xfrm>
          <a:prstGeom prst="rect">
            <a:avLst/>
          </a:prstGeom>
          <a:noFill/>
          <a:ln>
            <a:noFill/>
          </a:ln>
        </p:spPr>
        <p:txBody>
          <a:bodyPr spcFirstLastPara="1" wrap="square" lIns="91425" tIns="45700" rIns="91425" bIns="45700" anchor="t" anchorCtr="0">
            <a:spAutoFit/>
          </a:bodyPr>
          <a:lstStyle/>
          <a:p>
            <a:pPr lvl="0"/>
            <a:r>
              <a:rPr lang="en-GB" sz="4800" b="1" dirty="0">
                <a:solidFill>
                  <a:srgbClr val="36449C"/>
                </a:solidFill>
                <a:latin typeface="Arial"/>
                <a:ea typeface="Arial"/>
                <a:cs typeface="Arial"/>
                <a:sym typeface="Arial"/>
              </a:rPr>
              <a:t>STATISTICAL ANALYSIS:</a:t>
            </a:r>
            <a:r>
              <a:rPr lang="en-GB" sz="4800" b="1" dirty="0">
                <a:solidFill>
                  <a:srgbClr val="1F3864"/>
                </a:solidFill>
                <a:latin typeface="Arial"/>
                <a:ea typeface="Arial"/>
                <a:cs typeface="Arial"/>
                <a:sym typeface="Arial"/>
              </a:rPr>
              <a:t> </a:t>
            </a:r>
            <a:r>
              <a:rPr lang="en-GB" sz="3600" dirty="0" smtClean="0">
                <a:solidFill>
                  <a:schemeClr val="dk1"/>
                </a:solidFill>
              </a:rPr>
              <a:t>The </a:t>
            </a:r>
            <a:r>
              <a:rPr lang="en-GB" sz="3600" dirty="0">
                <a:solidFill>
                  <a:schemeClr val="dk1"/>
                </a:solidFill>
              </a:rPr>
              <a:t>data was analysed by frequencies, proportions and geographical positioning. Fisher’s exact test was used to check for associations between death outcome and co-morbidity exposures among cases. The findings were presented in narratives, graphs, tables and maps</a:t>
            </a:r>
            <a:r>
              <a:rPr lang="en-GB" sz="3600" dirty="0" smtClean="0">
                <a:solidFill>
                  <a:schemeClr val="dk1"/>
                </a:solidFill>
              </a:rPr>
              <a:t>.</a:t>
            </a:r>
            <a:endParaRPr lang="en-GB" sz="3600" dirty="0">
              <a:solidFill>
                <a:schemeClr val="dk1"/>
              </a:solidFill>
            </a:endParaRPr>
          </a:p>
        </p:txBody>
      </p:sp>
      <p:sp>
        <p:nvSpPr>
          <p:cNvPr id="106" name="Google Shape;106;p1"/>
          <p:cNvSpPr/>
          <p:nvPr/>
        </p:nvSpPr>
        <p:spPr>
          <a:xfrm>
            <a:off x="137501" y="23558794"/>
            <a:ext cx="15092411" cy="8402260"/>
          </a:xfrm>
          <a:prstGeom prst="rect">
            <a:avLst/>
          </a:prstGeom>
          <a:noFill/>
          <a:ln>
            <a:noFill/>
          </a:ln>
        </p:spPr>
        <p:txBody>
          <a:bodyPr spcFirstLastPara="1" wrap="square" lIns="91425" tIns="45700" rIns="91425" bIns="45700" anchor="t" anchorCtr="0">
            <a:spAutoFit/>
          </a:bodyPr>
          <a:lstStyle/>
          <a:p>
            <a:pPr marR="0" lvl="0" algn="just" rtl="0">
              <a:spcBef>
                <a:spcPts val="0"/>
              </a:spcBef>
              <a:spcAft>
                <a:spcPts val="0"/>
              </a:spcAft>
            </a:pPr>
            <a:r>
              <a:rPr lang="en-GB" sz="3600" dirty="0" smtClean="0">
                <a:solidFill>
                  <a:schemeClr val="tx1"/>
                </a:solidFill>
              </a:rPr>
              <a:t>There </a:t>
            </a:r>
            <a:r>
              <a:rPr lang="en-GB" sz="3600" dirty="0">
                <a:solidFill>
                  <a:schemeClr val="tx1"/>
                </a:solidFill>
              </a:rPr>
              <a:t>were 905 samples tested and </a:t>
            </a:r>
            <a:r>
              <a:rPr lang="en-GB" sz="3600" dirty="0" err="1">
                <a:solidFill>
                  <a:schemeClr val="tx1"/>
                </a:solidFill>
              </a:rPr>
              <a:t>Mpox</a:t>
            </a:r>
            <a:r>
              <a:rPr lang="en-GB" sz="3600" dirty="0">
                <a:solidFill>
                  <a:schemeClr val="tx1"/>
                </a:solidFill>
              </a:rPr>
              <a:t> virus was detected on 314 (34.7%) between July 31, 2024–July 31, 2025. The mean age of cases was 32±11 years, majority (267) 85% 20-49 years’ age and males were 161 (51%). </a:t>
            </a:r>
            <a:r>
              <a:rPr lang="en-GB" sz="3600" dirty="0" err="1">
                <a:solidFill>
                  <a:schemeClr val="tx1"/>
                </a:solidFill>
              </a:rPr>
              <a:t>Mpox</a:t>
            </a:r>
            <a:r>
              <a:rPr lang="en-GB" sz="3600" dirty="0">
                <a:solidFill>
                  <a:schemeClr val="tx1"/>
                </a:solidFill>
              </a:rPr>
              <a:t> case fatality rate was 1.6% (5/314). </a:t>
            </a:r>
            <a:r>
              <a:rPr lang="en-GB" sz="3600" dirty="0" err="1">
                <a:solidFill>
                  <a:schemeClr val="tx1"/>
                </a:solidFill>
              </a:rPr>
              <a:t>Mpox</a:t>
            </a:r>
            <a:r>
              <a:rPr lang="en-GB" sz="3600" dirty="0">
                <a:solidFill>
                  <a:schemeClr val="tx1"/>
                </a:solidFill>
              </a:rPr>
              <a:t> was reported among 22/47 (46.8%) Counties. Travel history among 16 (25%) cases was linked to Uganda, Rwanda and Democratic Republic of Congo. As January 31, 2025, the country had reported 37 cases with one death affecting 17 Counties by 31st January and 314 cases, five death affecting 22 Counties by July of 2025. </a:t>
            </a:r>
            <a:r>
              <a:rPr lang="en-GB" sz="3600" dirty="0" err="1">
                <a:solidFill>
                  <a:schemeClr val="tx1"/>
                </a:solidFill>
              </a:rPr>
              <a:t>Mpox</a:t>
            </a:r>
            <a:r>
              <a:rPr lang="en-GB" sz="3600" dirty="0">
                <a:solidFill>
                  <a:schemeClr val="tx1"/>
                </a:solidFill>
              </a:rPr>
              <a:t> spread shifted in the following order among truck drivers, female sex workers and community members from 40%, 40% and 20% on 31st Aug 2024 among 5 cases to 15 (6.1%), 10 (4%) and 222 (89.9%) on 31st July 2025 among 247 cases. There were 31 co-morbidities among 247 (78.7%) cases—HIV 23 (74.2%), hypertension 3 (9.7%) and diabetes 2 (6.5%) with four (12.9%) death. HIV complications caused 3 (9.7%) co-morbidity death</a:t>
            </a:r>
            <a:r>
              <a:rPr lang="en-GB" sz="3600" dirty="0" smtClean="0">
                <a:solidFill>
                  <a:schemeClr val="tx1"/>
                </a:solidFill>
              </a:rPr>
              <a:t>.</a:t>
            </a:r>
            <a:r>
              <a:rPr lang="en-GB" sz="3600" dirty="0" smtClean="0">
                <a:solidFill>
                  <a:schemeClr val="tx1"/>
                </a:solidFill>
                <a:sym typeface="Arial"/>
              </a:rPr>
              <a:t>         </a:t>
            </a:r>
            <a:endParaRPr sz="3600" dirty="0">
              <a:solidFill>
                <a:schemeClr val="tx1"/>
              </a:solidFill>
              <a:sym typeface="Arial"/>
            </a:endParaRPr>
          </a:p>
        </p:txBody>
      </p:sp>
      <p:sp>
        <p:nvSpPr>
          <p:cNvPr id="107" name="Google Shape;107;p1"/>
          <p:cNvSpPr/>
          <p:nvPr/>
        </p:nvSpPr>
        <p:spPr>
          <a:xfrm>
            <a:off x="16729157" y="22697127"/>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108" name="Google Shape;108;p1"/>
          <p:cNvSpPr/>
          <p:nvPr/>
        </p:nvSpPr>
        <p:spPr>
          <a:xfrm>
            <a:off x="15705806" y="23547590"/>
            <a:ext cx="14269506" cy="11726247"/>
          </a:xfrm>
          <a:prstGeom prst="rect">
            <a:avLst/>
          </a:prstGeom>
          <a:noFill/>
          <a:ln>
            <a:noFill/>
          </a:ln>
        </p:spPr>
        <p:txBody>
          <a:bodyPr spcFirstLastPara="1" wrap="square" lIns="91425" tIns="45700" rIns="91425" bIns="45700" anchor="t" anchorCtr="0">
            <a:spAutoFit/>
          </a:bodyPr>
          <a:lstStyle/>
          <a:p>
            <a:pPr marL="685800" lvl="0" indent="-685800">
              <a:buClr>
                <a:srgbClr val="3E61FE"/>
              </a:buClr>
              <a:buSzPts val="3600"/>
              <a:buFont typeface="Noto Sans Symbols"/>
              <a:buChar char="❖"/>
            </a:pPr>
            <a:r>
              <a:rPr lang="en-GB" sz="3600" dirty="0">
                <a:solidFill>
                  <a:schemeClr val="dk1"/>
                </a:solidFill>
              </a:rPr>
              <a:t>The spread of </a:t>
            </a:r>
            <a:r>
              <a:rPr lang="en-GB" sz="3600" dirty="0" err="1">
                <a:solidFill>
                  <a:schemeClr val="dk1"/>
                </a:solidFill>
              </a:rPr>
              <a:t>Mpox</a:t>
            </a:r>
            <a:r>
              <a:rPr lang="en-GB" sz="3600" dirty="0">
                <a:solidFill>
                  <a:schemeClr val="dk1"/>
                </a:solidFill>
              </a:rPr>
              <a:t> </a:t>
            </a:r>
            <a:r>
              <a:rPr lang="en-GB" sz="3600" dirty="0" smtClean="0">
                <a:solidFill>
                  <a:schemeClr val="dk1"/>
                </a:solidFill>
              </a:rPr>
              <a:t>in the year 2025 took a </a:t>
            </a:r>
            <a:r>
              <a:rPr lang="en-GB" sz="3600" dirty="0">
                <a:solidFill>
                  <a:schemeClr val="dk1"/>
                </a:solidFill>
              </a:rPr>
              <a:t>community spread  trajectory </a:t>
            </a:r>
            <a:r>
              <a:rPr lang="en-GB" sz="3600" dirty="0" smtClean="0">
                <a:solidFill>
                  <a:schemeClr val="dk1"/>
                </a:solidFill>
              </a:rPr>
              <a:t>driven </a:t>
            </a:r>
            <a:r>
              <a:rPr lang="en-GB" sz="3600" dirty="0">
                <a:solidFill>
                  <a:schemeClr val="dk1"/>
                </a:solidFill>
              </a:rPr>
              <a:t>by population dynamics, socio-cultural, economic and literacy levels. Given the infection trends, there was an imminent risk of </a:t>
            </a:r>
            <a:r>
              <a:rPr lang="en-GB" sz="3600" dirty="0" err="1">
                <a:solidFill>
                  <a:schemeClr val="dk1"/>
                </a:solidFill>
              </a:rPr>
              <a:t>Mpox</a:t>
            </a:r>
            <a:r>
              <a:rPr lang="en-GB" sz="3600" dirty="0">
                <a:solidFill>
                  <a:schemeClr val="dk1"/>
                </a:solidFill>
              </a:rPr>
              <a:t> escalation and bigger outbreak risking individuals living in semi-permanent settlements where uncontrolled sexual habits </a:t>
            </a:r>
            <a:r>
              <a:rPr lang="en-GB" sz="3600" dirty="0" smtClean="0">
                <a:solidFill>
                  <a:schemeClr val="dk1"/>
                </a:solidFill>
              </a:rPr>
              <a:t>were </a:t>
            </a:r>
            <a:r>
              <a:rPr lang="en-GB" sz="3600" dirty="0">
                <a:solidFill>
                  <a:schemeClr val="dk1"/>
                </a:solidFill>
              </a:rPr>
              <a:t>common. Children as well as people living with HIV and other immunocompromised individuals were predisposed to the severe effects of </a:t>
            </a:r>
            <a:r>
              <a:rPr lang="en-GB" sz="3600" dirty="0" err="1">
                <a:solidFill>
                  <a:schemeClr val="dk1"/>
                </a:solidFill>
              </a:rPr>
              <a:t>Mpox</a:t>
            </a:r>
            <a:r>
              <a:rPr lang="en-GB" sz="3600" dirty="0">
                <a:solidFill>
                  <a:schemeClr val="dk1"/>
                </a:solidFill>
              </a:rPr>
              <a:t> including permanent disability and death. Given the expensive nature of the disease management; long period of isolation of twenty-one days and which could be longer for patients with severe </a:t>
            </a:r>
            <a:r>
              <a:rPr lang="en-GB" sz="3600" dirty="0" smtClean="0">
                <a:solidFill>
                  <a:schemeClr val="dk1"/>
                </a:solidFill>
              </a:rPr>
              <a:t>forms, </a:t>
            </a:r>
            <a:r>
              <a:rPr lang="en-GB" sz="3600" dirty="0">
                <a:solidFill>
                  <a:schemeClr val="dk1"/>
                </a:solidFill>
              </a:rPr>
              <a:t>the government of Kenya </a:t>
            </a:r>
            <a:r>
              <a:rPr lang="en-GB" sz="3600" dirty="0" smtClean="0">
                <a:solidFill>
                  <a:schemeClr val="dk1"/>
                </a:solidFill>
              </a:rPr>
              <a:t>was likely to </a:t>
            </a:r>
            <a:r>
              <a:rPr lang="en-GB" sz="3600" dirty="0">
                <a:solidFill>
                  <a:schemeClr val="dk1"/>
                </a:solidFill>
              </a:rPr>
              <a:t>be overwhelmed. </a:t>
            </a:r>
            <a:endParaRPr lang="en-GB" sz="3600" dirty="0" smtClean="0">
              <a:solidFill>
                <a:schemeClr val="dk1"/>
              </a:solidFill>
            </a:endParaRPr>
          </a:p>
          <a:p>
            <a:pPr marL="685800" lvl="0" indent="-685800">
              <a:buClr>
                <a:srgbClr val="3E61FE"/>
              </a:buClr>
              <a:buSzPts val="3600"/>
              <a:buFont typeface="Noto Sans Symbols"/>
              <a:buChar char="❖"/>
            </a:pPr>
            <a:r>
              <a:rPr lang="en-GB" sz="3600" dirty="0" smtClean="0">
                <a:solidFill>
                  <a:schemeClr val="dk1"/>
                </a:solidFill>
              </a:rPr>
              <a:t>This </a:t>
            </a:r>
            <a:r>
              <a:rPr lang="en-GB" sz="3600" dirty="0">
                <a:solidFill>
                  <a:schemeClr val="dk1"/>
                </a:solidFill>
              </a:rPr>
              <a:t>therefore, called </a:t>
            </a:r>
            <a:r>
              <a:rPr lang="en-GB" sz="3600" dirty="0" smtClean="0">
                <a:solidFill>
                  <a:schemeClr val="dk1"/>
                </a:solidFill>
              </a:rPr>
              <a:t>for </a:t>
            </a:r>
            <a:r>
              <a:rPr lang="en-GB" sz="3600" dirty="0">
                <a:solidFill>
                  <a:schemeClr val="dk1"/>
                </a:solidFill>
              </a:rPr>
              <a:t>collaborative efforts among partners to disrupt the transmission chains and control the disease at the earliest opportunity. Given the increasing populations at risk in Kenya as denoted by this study, there was an urgent need to plan for mass vaccination campaign on groups in counties at higher risk Counties such as Mombasa, </a:t>
            </a:r>
            <a:r>
              <a:rPr lang="en-GB" sz="3600" dirty="0" err="1">
                <a:solidFill>
                  <a:schemeClr val="dk1"/>
                </a:solidFill>
              </a:rPr>
              <a:t>Busia</a:t>
            </a:r>
            <a:r>
              <a:rPr lang="en-GB" sz="3600" dirty="0">
                <a:solidFill>
                  <a:schemeClr val="dk1"/>
                </a:solidFill>
              </a:rPr>
              <a:t>, Nairobi and </a:t>
            </a:r>
            <a:r>
              <a:rPr lang="en-GB" sz="3600" dirty="0" err="1">
                <a:solidFill>
                  <a:schemeClr val="dk1"/>
                </a:solidFill>
              </a:rPr>
              <a:t>Kilifi</a:t>
            </a:r>
            <a:r>
              <a:rPr lang="en-GB" sz="3600" dirty="0">
                <a:solidFill>
                  <a:schemeClr val="dk1"/>
                </a:solidFill>
              </a:rPr>
              <a:t> along the Northern transport corridor. This would build herd immunity, cut down the transmission chain and control the disease which was becoming endemic in Kenya</a:t>
            </a:r>
            <a:r>
              <a:rPr lang="en-GB" sz="3600" dirty="0" smtClean="0">
                <a:solidFill>
                  <a:schemeClr val="dk1"/>
                </a:solidFill>
              </a:rPr>
              <a:t>.</a:t>
            </a:r>
            <a:endParaRPr sz="3600" dirty="0">
              <a:solidFill>
                <a:schemeClr val="dk1"/>
              </a:solidFill>
              <a:latin typeface="Arial"/>
              <a:ea typeface="Arial"/>
              <a:cs typeface="Arial"/>
              <a:sym typeface="Arial"/>
            </a:endParaRPr>
          </a:p>
        </p:txBody>
      </p:sp>
      <p:sp>
        <p:nvSpPr>
          <p:cNvPr id="109" name="Google Shape;109;p1"/>
          <p:cNvSpPr/>
          <p:nvPr/>
        </p:nvSpPr>
        <p:spPr>
          <a:xfrm>
            <a:off x="16353158" y="35237135"/>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110" name="Google Shape;110;p1"/>
          <p:cNvSpPr/>
          <p:nvPr/>
        </p:nvSpPr>
        <p:spPr>
          <a:xfrm>
            <a:off x="15705806" y="36032108"/>
            <a:ext cx="14236706" cy="3416279"/>
          </a:xfrm>
          <a:prstGeom prst="rect">
            <a:avLst/>
          </a:prstGeom>
          <a:noFill/>
          <a:ln>
            <a:noFill/>
          </a:ln>
        </p:spPr>
        <p:txBody>
          <a:bodyPr spcFirstLastPara="1" wrap="square" lIns="91425" tIns="45700" rIns="91425" bIns="45700" anchor="t" anchorCtr="0">
            <a:spAutoFit/>
          </a:bodyPr>
          <a:lstStyle/>
          <a:p>
            <a:pPr marL="685800" lvl="0" indent="-685800">
              <a:buClr>
                <a:srgbClr val="3E61FE"/>
              </a:buClr>
              <a:buSzPts val="3600"/>
              <a:buFont typeface="Noto Sans Symbols"/>
              <a:buChar char="❖"/>
            </a:pPr>
            <a:r>
              <a:rPr lang="en-GB" sz="3600" dirty="0" err="1" smtClean="0">
                <a:solidFill>
                  <a:schemeClr val="dk1"/>
                </a:solidFill>
              </a:rPr>
              <a:t>Mpox</a:t>
            </a:r>
            <a:r>
              <a:rPr lang="en-GB" sz="3600" dirty="0" smtClean="0">
                <a:solidFill>
                  <a:schemeClr val="dk1"/>
                </a:solidFill>
              </a:rPr>
              <a:t> </a:t>
            </a:r>
            <a:r>
              <a:rPr lang="en-GB" sz="3600" dirty="0">
                <a:solidFill>
                  <a:schemeClr val="dk1"/>
                </a:solidFill>
              </a:rPr>
              <a:t>spread patterns </a:t>
            </a:r>
            <a:r>
              <a:rPr lang="en-GB" sz="3600" dirty="0" smtClean="0">
                <a:solidFill>
                  <a:schemeClr val="dk1"/>
                </a:solidFill>
              </a:rPr>
              <a:t>in Kenya saw a shift from </a:t>
            </a:r>
            <a:r>
              <a:rPr lang="en-GB" sz="3600" dirty="0">
                <a:solidFill>
                  <a:schemeClr val="dk1"/>
                </a:solidFill>
              </a:rPr>
              <a:t>key populations to </a:t>
            </a:r>
            <a:r>
              <a:rPr lang="en-GB" sz="3600" dirty="0" smtClean="0">
                <a:solidFill>
                  <a:schemeClr val="dk1"/>
                </a:solidFill>
              </a:rPr>
              <a:t>the general </a:t>
            </a:r>
            <a:r>
              <a:rPr lang="en-GB" sz="3600" dirty="0">
                <a:solidFill>
                  <a:schemeClr val="dk1"/>
                </a:solidFill>
              </a:rPr>
              <a:t>community.  HIV-patients predisposed to severe </a:t>
            </a:r>
            <a:r>
              <a:rPr lang="en-GB" sz="3600" dirty="0" err="1">
                <a:solidFill>
                  <a:schemeClr val="dk1"/>
                </a:solidFill>
              </a:rPr>
              <a:t>mpox</a:t>
            </a:r>
            <a:r>
              <a:rPr lang="en-GB" sz="3600" dirty="0">
                <a:solidFill>
                  <a:schemeClr val="dk1"/>
                </a:solidFill>
              </a:rPr>
              <a:t> outcomes. </a:t>
            </a:r>
            <a:endParaRPr lang="en-GB" sz="3600" dirty="0" smtClean="0">
              <a:solidFill>
                <a:schemeClr val="dk1"/>
              </a:solidFill>
            </a:endParaRPr>
          </a:p>
          <a:p>
            <a:pPr marL="685800" lvl="0" indent="-685800">
              <a:buClr>
                <a:srgbClr val="3E61FE"/>
              </a:buClr>
              <a:buSzPts val="3600"/>
              <a:buFont typeface="Noto Sans Symbols"/>
              <a:buChar char="❖"/>
            </a:pPr>
            <a:r>
              <a:rPr lang="en-GB" sz="3600" dirty="0" smtClean="0">
                <a:solidFill>
                  <a:schemeClr val="dk1"/>
                </a:solidFill>
              </a:rPr>
              <a:t>The </a:t>
            </a:r>
            <a:r>
              <a:rPr lang="en-GB" sz="3600" dirty="0">
                <a:solidFill>
                  <a:schemeClr val="dk1"/>
                </a:solidFill>
              </a:rPr>
              <a:t>report generated recommendations for public health actors, to target interventions—sensitizations</a:t>
            </a:r>
            <a:r>
              <a:rPr lang="en-GB" sz="3600" dirty="0" smtClean="0">
                <a:solidFill>
                  <a:schemeClr val="dk1"/>
                </a:solidFill>
              </a:rPr>
              <a:t>, </a:t>
            </a:r>
            <a:r>
              <a:rPr lang="en-GB" sz="3600" dirty="0" err="1" smtClean="0">
                <a:solidFill>
                  <a:schemeClr val="dk1"/>
                </a:solidFill>
              </a:rPr>
              <a:t>mpox</a:t>
            </a:r>
            <a:r>
              <a:rPr lang="en-GB" sz="3600" dirty="0" smtClean="0">
                <a:solidFill>
                  <a:schemeClr val="dk1"/>
                </a:solidFill>
              </a:rPr>
              <a:t> </a:t>
            </a:r>
            <a:r>
              <a:rPr lang="en-GB" sz="3600" dirty="0">
                <a:solidFill>
                  <a:schemeClr val="dk1"/>
                </a:solidFill>
              </a:rPr>
              <a:t>vaccinations and strengthen surveillance.</a:t>
            </a:r>
            <a:endParaRPr sz="3600" dirty="0">
              <a:solidFill>
                <a:schemeClr val="dk1"/>
              </a:solidFill>
              <a:latin typeface="Arial"/>
              <a:ea typeface="Arial"/>
              <a:cs typeface="Arial"/>
              <a:sym typeface="Arial"/>
            </a:endParaRPr>
          </a:p>
        </p:txBody>
      </p:sp>
      <p:sp>
        <p:nvSpPr>
          <p:cNvPr id="111" name="Google Shape;111;p1"/>
          <p:cNvSpPr txBox="1"/>
          <p:nvPr/>
        </p:nvSpPr>
        <p:spPr>
          <a:xfrm>
            <a:off x="13000656" y="944406"/>
            <a:ext cx="4496100"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b="1" dirty="0">
              <a:solidFill>
                <a:schemeClr val="dk1"/>
              </a:solidFill>
              <a:latin typeface="Calibri"/>
              <a:ea typeface="Calibri"/>
              <a:cs typeface="Calibri"/>
              <a:sym typeface="Calibri"/>
            </a:endParaRPr>
          </a:p>
        </p:txBody>
      </p:sp>
      <p:sp>
        <p:nvSpPr>
          <p:cNvPr id="112" name="Google Shape;112;p1"/>
          <p:cNvSpPr txBox="1"/>
          <p:nvPr/>
        </p:nvSpPr>
        <p:spPr>
          <a:xfrm>
            <a:off x="21287" y="21489060"/>
            <a:ext cx="5364594" cy="646290"/>
          </a:xfrm>
          <a:prstGeom prst="rect">
            <a:avLst/>
          </a:prstGeom>
          <a:noFill/>
          <a:ln>
            <a:noFill/>
          </a:ln>
        </p:spPr>
        <p:txBody>
          <a:bodyPr spcFirstLastPara="1" wrap="square" lIns="91425" tIns="45700" rIns="91425" bIns="45700" anchor="t" anchorCtr="0">
            <a:spAutoFit/>
          </a:bodyPr>
          <a:lstStyle/>
          <a:p>
            <a:pPr lvl="0" algn="ctr"/>
            <a:r>
              <a:rPr lang="en-GB" sz="1800" b="1" dirty="0">
                <a:solidFill>
                  <a:schemeClr val="dk1"/>
                </a:solidFill>
                <a:latin typeface="Calibri"/>
                <a:ea typeface="Calibri"/>
                <a:cs typeface="Calibri"/>
                <a:sym typeface="Calibri"/>
              </a:rPr>
              <a:t>Figure 1: Map of Kenya showing 22 counties affected by </a:t>
            </a:r>
            <a:r>
              <a:rPr lang="en-GB" sz="1800" b="1" dirty="0" err="1">
                <a:solidFill>
                  <a:schemeClr val="dk1"/>
                </a:solidFill>
                <a:latin typeface="Calibri"/>
                <a:ea typeface="Calibri"/>
                <a:cs typeface="Calibri"/>
                <a:sym typeface="Calibri"/>
              </a:rPr>
              <a:t>Mpox</a:t>
            </a:r>
            <a:r>
              <a:rPr lang="en-GB" sz="1800" b="1" dirty="0">
                <a:solidFill>
                  <a:schemeClr val="dk1"/>
                </a:solidFill>
                <a:latin typeface="Calibri"/>
                <a:ea typeface="Calibri"/>
                <a:cs typeface="Calibri"/>
                <a:sym typeface="Calibri"/>
              </a:rPr>
              <a:t> disease on 31st July 2025</a:t>
            </a:r>
            <a:endParaRPr sz="1800" b="1" dirty="0">
              <a:solidFill>
                <a:schemeClr val="dk1"/>
              </a:solidFill>
              <a:latin typeface="Calibri"/>
              <a:ea typeface="Calibri"/>
              <a:cs typeface="Calibri"/>
              <a:sym typeface="Calibri"/>
            </a:endParaRPr>
          </a:p>
        </p:txBody>
      </p:sp>
      <p:sp>
        <p:nvSpPr>
          <p:cNvPr id="114" name="Google Shape;114;p1"/>
          <p:cNvSpPr/>
          <p:nvPr/>
        </p:nvSpPr>
        <p:spPr>
          <a:xfrm>
            <a:off x="345938" y="107551"/>
            <a:ext cx="5749124" cy="1920058"/>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sp>
        <p:nvSpPr>
          <p:cNvPr id="124" name="Google Shape;124;p1"/>
          <p:cNvSpPr txBox="1"/>
          <p:nvPr/>
        </p:nvSpPr>
        <p:spPr>
          <a:xfrm>
            <a:off x="7069749" y="15151652"/>
            <a:ext cx="22905563" cy="5632271"/>
          </a:xfrm>
          <a:prstGeom prst="rect">
            <a:avLst/>
          </a:prstGeom>
          <a:noFill/>
          <a:ln>
            <a:noFill/>
          </a:ln>
        </p:spPr>
        <p:txBody>
          <a:bodyPr spcFirstLastPara="1" wrap="square" lIns="91425" tIns="45700" rIns="91425" bIns="45700" anchor="t" anchorCtr="0">
            <a:spAutoFit/>
          </a:bodyPr>
          <a:lstStyle/>
          <a:p>
            <a:pPr lvl="0"/>
            <a:r>
              <a:rPr lang="en-GB" sz="3600" dirty="0" smtClean="0">
                <a:solidFill>
                  <a:schemeClr val="dk1"/>
                </a:solidFill>
                <a:latin typeface="+mn-lt"/>
                <a:ea typeface="Calibri"/>
                <a:cs typeface="Calibri"/>
                <a:sym typeface="Calibri"/>
              </a:rPr>
              <a:t>We </a:t>
            </a:r>
            <a:r>
              <a:rPr lang="en-GB" sz="3600" dirty="0">
                <a:solidFill>
                  <a:schemeClr val="dk1"/>
                </a:solidFill>
                <a:latin typeface="+mn-lt"/>
                <a:ea typeface="Calibri"/>
                <a:cs typeface="Calibri"/>
                <a:sym typeface="Calibri"/>
              </a:rPr>
              <a:t>retrieved </a:t>
            </a:r>
            <a:r>
              <a:rPr lang="en-GB" sz="3600" dirty="0" err="1">
                <a:solidFill>
                  <a:schemeClr val="dk1"/>
                </a:solidFill>
                <a:latin typeface="+mn-lt"/>
                <a:ea typeface="Calibri"/>
                <a:cs typeface="Calibri"/>
                <a:sym typeface="Calibri"/>
              </a:rPr>
              <a:t>Mpox</a:t>
            </a:r>
            <a:r>
              <a:rPr lang="en-GB" sz="3600" dirty="0">
                <a:solidFill>
                  <a:schemeClr val="dk1"/>
                </a:solidFill>
                <a:latin typeface="+mn-lt"/>
                <a:ea typeface="Calibri"/>
                <a:cs typeface="Calibri"/>
                <a:sym typeface="Calibri"/>
              </a:rPr>
              <a:t> records from; laboratory </a:t>
            </a:r>
            <a:r>
              <a:rPr lang="en-GB" sz="3600" dirty="0" smtClean="0">
                <a:solidFill>
                  <a:schemeClr val="dk1"/>
                </a:solidFill>
                <a:latin typeface="+mn-lt"/>
                <a:ea typeface="Calibri"/>
                <a:cs typeface="Calibri"/>
                <a:sym typeface="Calibri"/>
              </a:rPr>
              <a:t>logs at the national </a:t>
            </a:r>
            <a:r>
              <a:rPr lang="en-GB" sz="3600" dirty="0">
                <a:solidFill>
                  <a:schemeClr val="dk1"/>
                </a:solidFill>
                <a:latin typeface="+mn-lt"/>
                <a:ea typeface="Calibri"/>
                <a:cs typeface="Calibri"/>
                <a:sym typeface="Calibri"/>
              </a:rPr>
              <a:t>virology reference laboratory (NVRL), regular situational reports (SITREPS), line-lists as well as alert diagnosis and management (</a:t>
            </a:r>
            <a:r>
              <a:rPr lang="en-GB" sz="3600" dirty="0" err="1">
                <a:solidFill>
                  <a:schemeClr val="dk1"/>
                </a:solidFill>
                <a:latin typeface="+mn-lt"/>
                <a:ea typeface="Calibri"/>
                <a:cs typeface="Calibri"/>
                <a:sym typeface="Calibri"/>
              </a:rPr>
              <a:t>ADaM</a:t>
            </a:r>
            <a:r>
              <a:rPr lang="en-GB" sz="3600" dirty="0">
                <a:solidFill>
                  <a:schemeClr val="dk1"/>
                </a:solidFill>
                <a:latin typeface="+mn-lt"/>
                <a:ea typeface="Calibri"/>
                <a:cs typeface="Calibri"/>
                <a:sym typeface="Calibri"/>
              </a:rPr>
              <a:t>) online surveillance system platform for the period from 1st July 2024 to 31st July 2025. The SITREP data abstracted was six months’ duration apart for the months of July 2024, January 2025 and July 2025 to show dynamics of spread in populations. We obtained individual </a:t>
            </a:r>
            <a:r>
              <a:rPr lang="en-GB" sz="3600" dirty="0" err="1">
                <a:solidFill>
                  <a:schemeClr val="dk1"/>
                </a:solidFill>
                <a:latin typeface="+mn-lt"/>
                <a:ea typeface="Calibri"/>
                <a:cs typeface="Calibri"/>
                <a:sym typeface="Calibri"/>
              </a:rPr>
              <a:t>Mpox</a:t>
            </a:r>
            <a:r>
              <a:rPr lang="en-GB" sz="3600" dirty="0">
                <a:solidFill>
                  <a:schemeClr val="dk1"/>
                </a:solidFill>
                <a:latin typeface="+mn-lt"/>
                <a:ea typeface="Calibri"/>
                <a:cs typeface="Calibri"/>
                <a:sym typeface="Calibri"/>
              </a:rPr>
              <a:t> line-lists from Mombasa, </a:t>
            </a:r>
            <a:r>
              <a:rPr lang="en-GB" sz="3600" dirty="0" err="1">
                <a:solidFill>
                  <a:schemeClr val="dk1"/>
                </a:solidFill>
                <a:latin typeface="+mn-lt"/>
                <a:ea typeface="Calibri"/>
                <a:cs typeface="Calibri"/>
                <a:sym typeface="Calibri"/>
              </a:rPr>
              <a:t>Busia</a:t>
            </a:r>
            <a:r>
              <a:rPr lang="en-GB" sz="3600" dirty="0">
                <a:solidFill>
                  <a:schemeClr val="dk1"/>
                </a:solidFill>
                <a:latin typeface="+mn-lt"/>
                <a:ea typeface="Calibri"/>
                <a:cs typeface="Calibri"/>
                <a:sym typeface="Calibri"/>
              </a:rPr>
              <a:t> and </a:t>
            </a:r>
            <a:r>
              <a:rPr lang="en-GB" sz="3600" dirty="0" err="1">
                <a:solidFill>
                  <a:schemeClr val="dk1"/>
                </a:solidFill>
                <a:latin typeface="+mn-lt"/>
                <a:ea typeface="Calibri"/>
                <a:cs typeface="Calibri"/>
                <a:sym typeface="Calibri"/>
              </a:rPr>
              <a:t>Nakuru</a:t>
            </a:r>
            <a:r>
              <a:rPr lang="en-GB" sz="3600" dirty="0">
                <a:solidFill>
                  <a:schemeClr val="dk1"/>
                </a:solidFill>
                <a:latin typeface="+mn-lt"/>
                <a:ea typeface="Calibri"/>
                <a:cs typeface="Calibri"/>
                <a:sym typeface="Calibri"/>
              </a:rPr>
              <a:t> Counties to fill gaps on missing variables, merged the data and created a national line-list. </a:t>
            </a:r>
            <a:endParaRPr lang="en-GB" sz="3600" dirty="0" smtClean="0">
              <a:solidFill>
                <a:schemeClr val="dk1"/>
              </a:solidFill>
              <a:latin typeface="+mn-lt"/>
              <a:ea typeface="Calibri"/>
              <a:cs typeface="Calibri"/>
              <a:sym typeface="Calibri"/>
            </a:endParaRPr>
          </a:p>
          <a:p>
            <a:pPr lvl="0"/>
            <a:r>
              <a:rPr lang="en-GB" sz="3600" dirty="0" smtClean="0">
                <a:ea typeface="Calibri"/>
              </a:rPr>
              <a:t>An </a:t>
            </a:r>
            <a:r>
              <a:rPr lang="en-GB" sz="3600" dirty="0" err="1" smtClean="0">
                <a:ea typeface="Calibri"/>
              </a:rPr>
              <a:t>Mpox</a:t>
            </a:r>
            <a:r>
              <a:rPr lang="en-GB" sz="3600" dirty="0" smtClean="0">
                <a:ea typeface="Calibri"/>
              </a:rPr>
              <a:t> </a:t>
            </a:r>
            <a:r>
              <a:rPr lang="en-GB" sz="3600" dirty="0">
                <a:ea typeface="Calibri"/>
              </a:rPr>
              <a:t>Case </a:t>
            </a:r>
            <a:r>
              <a:rPr lang="en-GB" sz="3600" dirty="0" smtClean="0">
                <a:ea typeface="Calibri"/>
              </a:rPr>
              <a:t>was defined as a</a:t>
            </a:r>
            <a:r>
              <a:rPr lang="en-GB" sz="3600" dirty="0" smtClean="0">
                <a:solidFill>
                  <a:schemeClr val="dk1"/>
                </a:solidFill>
                <a:latin typeface="+mn-lt"/>
                <a:ea typeface="Calibri"/>
                <a:cs typeface="Calibri"/>
                <a:sym typeface="Calibri"/>
              </a:rPr>
              <a:t> </a:t>
            </a:r>
            <a:r>
              <a:rPr lang="en-GB" sz="3600" dirty="0">
                <a:solidFill>
                  <a:schemeClr val="dk1"/>
                </a:solidFill>
                <a:latin typeface="+mn-lt"/>
                <a:ea typeface="Calibri"/>
                <a:cs typeface="Calibri"/>
                <a:sym typeface="Calibri"/>
              </a:rPr>
              <a:t>person of any age presenting with an unexplained acute rash and one or more of the following signs or symptoms: headache, acute onset of fever (&gt;38.5oC), lymphadenopathy (swollen lymph nodes), myalgia (muscle pain/body aches), back pain, asthenia (profound weakness) and with laboratory detection of MPXV DNA using either; real-time polymerase chain reaction (PCR) and/or DNA sequencing (10</a:t>
            </a:r>
            <a:r>
              <a:rPr lang="en-GB" sz="3600" dirty="0" smtClean="0">
                <a:solidFill>
                  <a:schemeClr val="dk1"/>
                </a:solidFill>
                <a:latin typeface="+mn-lt"/>
                <a:ea typeface="Calibri"/>
                <a:cs typeface="Calibri"/>
                <a:sym typeface="Calibri"/>
              </a:rPr>
              <a:t>).</a:t>
            </a:r>
          </a:p>
        </p:txBody>
      </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43" name="Picture 42"/>
          <p:cNvPicPr/>
          <p:nvPr/>
        </p:nvPicPr>
        <p:blipFill>
          <a:blip r:embed="rId5"/>
          <a:stretch>
            <a:fillRect/>
          </a:stretch>
        </p:blipFill>
        <p:spPr>
          <a:xfrm>
            <a:off x="412019" y="15252458"/>
            <a:ext cx="6342627" cy="6069665"/>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2789899089"/>
              </p:ext>
            </p:extLst>
          </p:nvPr>
        </p:nvGraphicFramePr>
        <p:xfrm>
          <a:off x="151862" y="33036742"/>
          <a:ext cx="15078049" cy="6098053"/>
        </p:xfrm>
        <a:graphic>
          <a:graphicData uri="http://schemas.openxmlformats.org/drawingml/2006/table">
            <a:tbl>
              <a:tblPr firstRow="1" firstCol="1" bandRow="1">
                <a:tableStyleId>{651C7303-1205-445C-A721-94CFD910D15C}</a:tableStyleId>
              </a:tblPr>
              <a:tblGrid>
                <a:gridCol w="1533125">
                  <a:extLst>
                    <a:ext uri="{9D8B030D-6E8A-4147-A177-3AD203B41FA5}">
                      <a16:colId xmlns:a16="http://schemas.microsoft.com/office/drawing/2014/main" val="1843301618"/>
                    </a:ext>
                  </a:extLst>
                </a:gridCol>
                <a:gridCol w="1261209">
                  <a:extLst>
                    <a:ext uri="{9D8B030D-6E8A-4147-A177-3AD203B41FA5}">
                      <a16:colId xmlns:a16="http://schemas.microsoft.com/office/drawing/2014/main" val="1854760289"/>
                    </a:ext>
                  </a:extLst>
                </a:gridCol>
                <a:gridCol w="1052295">
                  <a:extLst>
                    <a:ext uri="{9D8B030D-6E8A-4147-A177-3AD203B41FA5}">
                      <a16:colId xmlns:a16="http://schemas.microsoft.com/office/drawing/2014/main" val="3142574453"/>
                    </a:ext>
                  </a:extLst>
                </a:gridCol>
                <a:gridCol w="757652">
                  <a:extLst>
                    <a:ext uri="{9D8B030D-6E8A-4147-A177-3AD203B41FA5}">
                      <a16:colId xmlns:a16="http://schemas.microsoft.com/office/drawing/2014/main" val="752369260"/>
                    </a:ext>
                  </a:extLst>
                </a:gridCol>
                <a:gridCol w="820791">
                  <a:extLst>
                    <a:ext uri="{9D8B030D-6E8A-4147-A177-3AD203B41FA5}">
                      <a16:colId xmlns:a16="http://schemas.microsoft.com/office/drawing/2014/main" val="1922522493"/>
                    </a:ext>
                  </a:extLst>
                </a:gridCol>
                <a:gridCol w="1475008">
                  <a:extLst>
                    <a:ext uri="{9D8B030D-6E8A-4147-A177-3AD203B41FA5}">
                      <a16:colId xmlns:a16="http://schemas.microsoft.com/office/drawing/2014/main" val="2478397091"/>
                    </a:ext>
                  </a:extLst>
                </a:gridCol>
                <a:gridCol w="1450372">
                  <a:extLst>
                    <a:ext uri="{9D8B030D-6E8A-4147-A177-3AD203B41FA5}">
                      <a16:colId xmlns:a16="http://schemas.microsoft.com/office/drawing/2014/main" val="2009722177"/>
                    </a:ext>
                  </a:extLst>
                </a:gridCol>
                <a:gridCol w="1389030">
                  <a:extLst>
                    <a:ext uri="{9D8B030D-6E8A-4147-A177-3AD203B41FA5}">
                      <a16:colId xmlns:a16="http://schemas.microsoft.com/office/drawing/2014/main" val="939953545"/>
                    </a:ext>
                  </a:extLst>
                </a:gridCol>
                <a:gridCol w="1073340">
                  <a:extLst>
                    <a:ext uri="{9D8B030D-6E8A-4147-A177-3AD203B41FA5}">
                      <a16:colId xmlns:a16="http://schemas.microsoft.com/office/drawing/2014/main" val="307716619"/>
                    </a:ext>
                  </a:extLst>
                </a:gridCol>
                <a:gridCol w="1683673">
                  <a:extLst>
                    <a:ext uri="{9D8B030D-6E8A-4147-A177-3AD203B41FA5}">
                      <a16:colId xmlns:a16="http://schemas.microsoft.com/office/drawing/2014/main" val="3479176265"/>
                    </a:ext>
                  </a:extLst>
                </a:gridCol>
                <a:gridCol w="1010203">
                  <a:extLst>
                    <a:ext uri="{9D8B030D-6E8A-4147-A177-3AD203B41FA5}">
                      <a16:colId xmlns:a16="http://schemas.microsoft.com/office/drawing/2014/main" val="2007025738"/>
                    </a:ext>
                  </a:extLst>
                </a:gridCol>
                <a:gridCol w="1571351">
                  <a:extLst>
                    <a:ext uri="{9D8B030D-6E8A-4147-A177-3AD203B41FA5}">
                      <a16:colId xmlns:a16="http://schemas.microsoft.com/office/drawing/2014/main" val="290238382"/>
                    </a:ext>
                  </a:extLst>
                </a:gridCol>
              </a:tblGrid>
              <a:tr h="846688">
                <a:tc>
                  <a:txBody>
                    <a:bodyPr/>
                    <a:lstStyle/>
                    <a:p>
                      <a:pPr marL="0" marR="0">
                        <a:lnSpc>
                          <a:spcPct val="107000"/>
                        </a:lnSpc>
                        <a:spcBef>
                          <a:spcPts val="0"/>
                        </a:spcBef>
                        <a:spcAft>
                          <a:spcPts val="0"/>
                        </a:spcAft>
                      </a:pPr>
                      <a:r>
                        <a:rPr lang="en-GB" sz="2000">
                          <a:effectLst/>
                        </a:rPr>
                        <a:t>Age-group</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err="1">
                          <a:effectLst/>
                        </a:rPr>
                        <a:t>Boda-boda</a:t>
                      </a:r>
                      <a:r>
                        <a:rPr lang="en-GB" sz="2000" dirty="0">
                          <a:effectLst/>
                        </a:rPr>
                        <a:t> rider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Casual </a:t>
                      </a:r>
                      <a:r>
                        <a:rPr lang="en-GB" sz="2000" dirty="0" err="1">
                          <a:effectLst/>
                        </a:rPr>
                        <a:t>laborer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Child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Truck Driver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Professional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Self -employed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Female sex-worker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Student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Unemployed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Total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Proportions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3899860"/>
                  </a:ext>
                </a:extLst>
              </a:tr>
              <a:tr h="583485">
                <a:tc>
                  <a:txBody>
                    <a:bodyPr/>
                    <a:lstStyle/>
                    <a:p>
                      <a:pPr marL="0" marR="0">
                        <a:lnSpc>
                          <a:spcPct val="107000"/>
                        </a:lnSpc>
                        <a:spcBef>
                          <a:spcPts val="0"/>
                        </a:spcBef>
                        <a:spcAft>
                          <a:spcPts val="0"/>
                        </a:spcAft>
                      </a:pPr>
                      <a:r>
                        <a:rPr lang="en-GB" sz="2000">
                          <a:effectLst/>
                        </a:rPr>
                        <a:t>0-4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2.8%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4815372"/>
                  </a:ext>
                </a:extLst>
              </a:tr>
              <a:tr h="583485">
                <a:tc>
                  <a:txBody>
                    <a:bodyPr/>
                    <a:lstStyle/>
                    <a:p>
                      <a:pPr marL="0" marR="0">
                        <a:lnSpc>
                          <a:spcPct val="107000"/>
                        </a:lnSpc>
                        <a:spcBef>
                          <a:spcPts val="0"/>
                        </a:spcBef>
                        <a:spcAft>
                          <a:spcPts val="0"/>
                        </a:spcAft>
                      </a:pPr>
                      <a:r>
                        <a:rPr lang="en-GB" sz="2000">
                          <a:effectLst/>
                        </a:rPr>
                        <a:t>5-12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4.9%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4234840"/>
                  </a:ext>
                </a:extLst>
              </a:tr>
              <a:tr h="583485">
                <a:tc>
                  <a:txBody>
                    <a:bodyPr/>
                    <a:lstStyle/>
                    <a:p>
                      <a:pPr marL="0" marR="0">
                        <a:lnSpc>
                          <a:spcPct val="107000"/>
                        </a:lnSpc>
                        <a:spcBef>
                          <a:spcPts val="0"/>
                        </a:spcBef>
                        <a:spcAft>
                          <a:spcPts val="0"/>
                        </a:spcAft>
                      </a:pPr>
                      <a:r>
                        <a:rPr lang="en-GB" sz="2000">
                          <a:effectLst/>
                        </a:rPr>
                        <a:t>13-19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3.6%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150636"/>
                  </a:ext>
                </a:extLst>
              </a:tr>
              <a:tr h="583485">
                <a:tc>
                  <a:txBody>
                    <a:bodyPr/>
                    <a:lstStyle/>
                    <a:p>
                      <a:pPr marL="0" marR="0">
                        <a:lnSpc>
                          <a:spcPct val="107000"/>
                        </a:lnSpc>
                        <a:spcBef>
                          <a:spcPts val="0"/>
                        </a:spcBef>
                        <a:spcAft>
                          <a:spcPts val="0"/>
                        </a:spcAft>
                      </a:pPr>
                      <a:r>
                        <a:rPr lang="en-GB" sz="2000">
                          <a:effectLst/>
                        </a:rPr>
                        <a:t>20-35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67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128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51.8%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6824795"/>
                  </a:ext>
                </a:extLst>
              </a:tr>
              <a:tr h="583485">
                <a:tc>
                  <a:txBody>
                    <a:bodyPr/>
                    <a:lstStyle/>
                    <a:p>
                      <a:pPr marL="0" marR="0">
                        <a:lnSpc>
                          <a:spcPct val="107000"/>
                        </a:lnSpc>
                        <a:spcBef>
                          <a:spcPts val="0"/>
                        </a:spcBef>
                        <a:spcAft>
                          <a:spcPts val="0"/>
                        </a:spcAft>
                      </a:pPr>
                      <a:r>
                        <a:rPr lang="en-GB" sz="2000">
                          <a:effectLst/>
                        </a:rPr>
                        <a:t>36-49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10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10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14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41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82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33.2%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3399833"/>
                  </a:ext>
                </a:extLst>
              </a:tr>
              <a:tr h="583485">
                <a:tc>
                  <a:txBody>
                    <a:bodyPr/>
                    <a:lstStyle/>
                    <a:p>
                      <a:pPr marL="0" marR="0">
                        <a:lnSpc>
                          <a:spcPct val="107000"/>
                        </a:lnSpc>
                        <a:spcBef>
                          <a:spcPts val="0"/>
                        </a:spcBef>
                        <a:spcAft>
                          <a:spcPts val="0"/>
                        </a:spcAft>
                      </a:pPr>
                      <a:r>
                        <a:rPr lang="en-GB" sz="2000">
                          <a:effectLst/>
                        </a:rPr>
                        <a:t>50-70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3.2%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0405251"/>
                  </a:ext>
                </a:extLst>
              </a:tr>
              <a:tr h="583485">
                <a:tc>
                  <a:txBody>
                    <a:bodyPr/>
                    <a:lstStyle/>
                    <a:p>
                      <a:pPr marL="0" marR="0">
                        <a:lnSpc>
                          <a:spcPct val="107000"/>
                        </a:lnSpc>
                        <a:spcBef>
                          <a:spcPts val="0"/>
                        </a:spcBef>
                        <a:spcAft>
                          <a:spcPts val="0"/>
                        </a:spcAft>
                      </a:pPr>
                      <a:r>
                        <a:rPr lang="en-GB" sz="2000">
                          <a:effectLst/>
                        </a:rPr>
                        <a:t>71-90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gn="r"/>
                      <a:r>
                        <a:rPr lang="en-US" sz="2000" dirty="0" smtClean="0">
                          <a:effectLst/>
                          <a:latin typeface="Calibri" panose="020F0502020204030204" pitchFamily="34" charset="0"/>
                          <a:cs typeface="Times New Roman" panose="02020603050405020304" pitchFamily="18" charset="0"/>
                        </a:rPr>
                        <a:t>0</a:t>
                      </a:r>
                      <a:endParaRPr lang="en-US"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0.4%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8468261"/>
                  </a:ext>
                </a:extLst>
              </a:tr>
              <a:tr h="583485">
                <a:tc>
                  <a:txBody>
                    <a:bodyPr/>
                    <a:lstStyle/>
                    <a:p>
                      <a:pPr marL="0" marR="0">
                        <a:lnSpc>
                          <a:spcPct val="107000"/>
                        </a:lnSpc>
                        <a:spcBef>
                          <a:spcPts val="0"/>
                        </a:spcBef>
                        <a:spcAft>
                          <a:spcPts val="0"/>
                        </a:spcAft>
                      </a:pPr>
                      <a:r>
                        <a:rPr lang="en-GB" sz="2000">
                          <a:effectLst/>
                        </a:rPr>
                        <a:t>Total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50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115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247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endParaRPr lang="en-US" sz="200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2552028"/>
                  </a:ext>
                </a:extLst>
              </a:tr>
              <a:tr h="583485">
                <a:tc>
                  <a:txBody>
                    <a:bodyPr/>
                    <a:lstStyle/>
                    <a:p>
                      <a:pPr marL="0" marR="0">
                        <a:lnSpc>
                          <a:spcPct val="107000"/>
                        </a:lnSpc>
                        <a:spcBef>
                          <a:spcPts val="0"/>
                        </a:spcBef>
                        <a:spcAft>
                          <a:spcPts val="0"/>
                        </a:spcAft>
                      </a:pPr>
                      <a:r>
                        <a:rPr lang="en-GB" sz="2000">
                          <a:effectLst/>
                        </a:rPr>
                        <a:t>Proportion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0.4%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4.9%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6.5%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6.1%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dirty="0">
                          <a:effectLst/>
                        </a:rPr>
                        <a:t>7.3%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20.2%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4.0%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4.0%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2000">
                          <a:effectLst/>
                        </a:rPr>
                        <a:t>46.6%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endParaRPr lang="en-US" sz="2000">
                        <a:effectLst/>
                        <a:latin typeface="Calibri" panose="020F0502020204030204" pitchFamily="34" charset="0"/>
                        <a:cs typeface="Times New Roman" panose="02020603050405020304" pitchFamily="18" charset="0"/>
                      </a:endParaRPr>
                    </a:p>
                  </a:txBody>
                  <a:tcPr marL="68580" marR="68580" marT="0" marB="0"/>
                </a:tc>
                <a:tc>
                  <a:txBody>
                    <a:bodyPr/>
                    <a:lstStyle/>
                    <a:p>
                      <a:pPr algn="r"/>
                      <a:endParaRPr lang="en-US" sz="20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1719657"/>
                  </a:ext>
                </a:extLst>
              </a:tr>
            </a:tbl>
          </a:graphicData>
        </a:graphic>
      </p:graphicFrame>
      <p:pic>
        <p:nvPicPr>
          <p:cNvPr id="63" name="Picture 6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873278" y="279787"/>
            <a:ext cx="5037253" cy="189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4738" y="40280906"/>
            <a:ext cx="4858021" cy="2120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61706" y="40328766"/>
            <a:ext cx="5523843" cy="2091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92873" y="40392183"/>
            <a:ext cx="7168076" cy="1771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1140</Words>
  <Application>Microsoft Office PowerPoint</Application>
  <PresentationFormat>Custom</PresentationFormat>
  <Paragraphs>142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Noto Sans Symbols</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user</cp:lastModifiedBy>
  <cp:revision>19</cp:revision>
  <dcterms:created xsi:type="dcterms:W3CDTF">2018-08-09T14:20:14Z</dcterms:created>
  <dcterms:modified xsi:type="dcterms:W3CDTF">2026-04-28T08:19:20Z</dcterms:modified>
</cp:coreProperties>
</file>